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8" r:id="rId9"/>
    <p:sldId id="264" r:id="rId10"/>
    <p:sldId id="265" r:id="rId11"/>
    <p:sldId id="269" r:id="rId12"/>
    <p:sldId id="270" r:id="rId13"/>
    <p:sldId id="272" r:id="rId14"/>
    <p:sldId id="273" r:id="rId15"/>
    <p:sldId id="267" r:id="rId16"/>
    <p:sldId id="277" r:id="rId17"/>
    <p:sldId id="274" r:id="rId18"/>
    <p:sldId id="275" r:id="rId19"/>
    <p:sldId id="276" r:id="rId20"/>
    <p:sldId id="278" r:id="rId21"/>
    <p:sldId id="279" r:id="rId22"/>
    <p:sldId id="280" r:id="rId23"/>
  </p:sldIdLst>
  <p:sldSz cx="12192000" cy="6858000"/>
  <p:notesSz cx="6808788" cy="9940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77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3646-B13A-4B73-9093-5E9109E20507}" type="datetimeFigureOut">
              <a:rPr lang="ru-RU" smtClean="0"/>
              <a:t>05.06.2018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D3B54-03C7-4CB0-9B69-50B31A160C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040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2BFA7-4C56-44CC-B7BF-4D74A2BB146F}" type="datetimeFigureOut">
              <a:rPr lang="ru-RU" smtClean="0"/>
              <a:t>05.06.2018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C31AA-A130-41BA-A2B6-01CC2E31AE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971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67F55-8E32-47A3-BDFC-503A4ADB94E9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2909B-CCDA-4FA6-8C78-61A164039F46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856B9-27EA-4384-81D5-59D50EAAE91F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4C12-B887-4229-A24C-811AA2A11E10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BB73-ADA1-4C9E-963A-1AA046060208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2F82-F49C-4C93-8E0C-947402AF6B72}" type="datetime1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1B7E-93B7-4413-AEB9-B039DE70B00B}" type="datetime1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22E14-76BA-4C8F-BC7B-B73351ED740F}" type="datetime1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55EB-E3BE-4AC5-8BA8-78BC38F46C53}" type="datetime1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5F61-6DA0-485C-AD2E-25364C4C6D43}" type="datetime1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8456-73B5-4E9A-960B-EECFFDDF9DE5}" type="datetime1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A3183BA-3F6D-4290-981F-6613619BBA83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hdphoto" Target="../media/hdphoto4.wdp"/><Relationship Id="rId1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microsoft.com/office/2007/relationships/hdphoto" Target="../media/hdphoto6.wdp"/><Relationship Id="rId2" Type="http://schemas.openxmlformats.org/officeDocument/2006/relationships/image" Target="../media/image2.jp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microsoft.com/office/2007/relationships/hdphoto" Target="../media/hdphoto3.wdp"/><Relationship Id="rId19" Type="http://schemas.microsoft.com/office/2007/relationships/hdphoto" Target="../media/hdphoto7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7421" y="1739207"/>
            <a:ext cx="11837158" cy="2387600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Робототехническая система с техническим зрением для манипуляции подвижными объектами</a:t>
            </a:r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858775"/>
            <a:ext cx="6096000" cy="176738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Автор работы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Артемов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Кирилл,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студент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гр.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P4235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38" y="-1"/>
            <a:ext cx="5447924" cy="1271183"/>
          </a:xfrm>
          <a:prstGeom prst="rect">
            <a:avLst/>
          </a:prstGeom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0" y="6373504"/>
            <a:ext cx="12192000" cy="48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Санкт-Петербург, 2018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6096000" y="4858775"/>
            <a:ext cx="6096000" cy="1767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Научный руководитель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Капитонов А. А.,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к.т.н., ассистент каф. 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СУиИ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0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58" y="4348388"/>
            <a:ext cx="9572625" cy="2371725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Система технического зрения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429" y="1121905"/>
            <a:ext cx="11074400" cy="5428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300252" y="928914"/>
            <a:ext cx="11557919" cy="5587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latin typeface="+mj-lt"/>
              </a:rPr>
              <a:t>Шаги </a:t>
            </a:r>
            <a:r>
              <a:rPr lang="ru-RU" dirty="0">
                <a:latin typeface="+mj-lt"/>
              </a:rPr>
              <a:t>работы СТЗ</a:t>
            </a:r>
            <a:r>
              <a:rPr lang="ru-RU" dirty="0" smtClean="0">
                <a:latin typeface="+mj-lt"/>
              </a:rPr>
              <a:t>:</a:t>
            </a:r>
            <a:endParaRPr lang="ru-RU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Получить облако точек с камеры</a:t>
            </a:r>
            <a:r>
              <a:rPr lang="ru-RU" dirty="0" smtClean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>
                <a:latin typeface="+mj-lt"/>
              </a:rPr>
              <a:t>Отфильровать</a:t>
            </a:r>
            <a:r>
              <a:rPr lang="ru-RU" dirty="0" smtClean="0">
                <a:latin typeface="+mj-lt"/>
              </a:rPr>
              <a:t> облако </a:t>
            </a:r>
            <a:r>
              <a:rPr lang="ru-RU" dirty="0">
                <a:latin typeface="+mj-lt"/>
              </a:rPr>
              <a:t>точек</a:t>
            </a:r>
            <a:r>
              <a:rPr lang="ru-RU" dirty="0" smtClean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Выделить из облака точек плоскость наибольшей площади</a:t>
            </a:r>
            <a:r>
              <a:rPr lang="ru-RU" dirty="0" smtClean="0">
                <a:latin typeface="+mj-lt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+mj-lt"/>
              </a:rPr>
              <a:t>Выделить </a:t>
            </a:r>
            <a:r>
              <a:rPr lang="ru-RU" dirty="0">
                <a:latin typeface="+mj-lt"/>
              </a:rPr>
              <a:t>кластер облака точек принадлежащий </a:t>
            </a:r>
            <a:r>
              <a:rPr lang="ru-RU" dirty="0" smtClean="0">
                <a:latin typeface="+mj-lt"/>
              </a:rPr>
              <a:t>объекту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лежащему </a:t>
            </a:r>
            <a:r>
              <a:rPr lang="ru-RU" dirty="0">
                <a:latin typeface="+mj-lt"/>
              </a:rPr>
              <a:t>на этой плоскости</a:t>
            </a:r>
            <a:r>
              <a:rPr lang="ru-RU" dirty="0" smtClean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Определить центр </a:t>
            </a:r>
            <a:r>
              <a:rPr lang="ru-RU" dirty="0" smtClean="0">
                <a:latin typeface="+mj-lt"/>
              </a:rPr>
              <a:t>масс </a:t>
            </a:r>
            <a:r>
              <a:rPr lang="ru-RU" dirty="0">
                <a:latin typeface="+mj-lt"/>
              </a:rPr>
              <a:t>и ориентацию объекта.</a:t>
            </a:r>
          </a:p>
        </p:txBody>
      </p:sp>
      <p:sp>
        <p:nvSpPr>
          <p:cNvPr id="8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" y="4164185"/>
            <a:ext cx="3849969" cy="22242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843" y="2076690"/>
            <a:ext cx="3694021" cy="22242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36" y="660913"/>
            <a:ext cx="3530431" cy="2077358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Система технического зрения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82" y="964543"/>
            <a:ext cx="3760666" cy="222429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21" y="4192760"/>
            <a:ext cx="3721609" cy="223523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88" y="4246991"/>
            <a:ext cx="3616679" cy="2166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" y="633801"/>
            <a:ext cx="3113414" cy="2335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Развернутая стрелка 40"/>
          <p:cNvSpPr/>
          <p:nvPr/>
        </p:nvSpPr>
        <p:spPr>
          <a:xfrm rot="5400000">
            <a:off x="3879327" y="-526526"/>
            <a:ext cx="4455885" cy="8789168"/>
          </a:xfrm>
          <a:prstGeom prst="uturnArrow">
            <a:avLst>
              <a:gd name="adj1" fmla="val 1955"/>
              <a:gd name="adj2" fmla="val 5692"/>
              <a:gd name="adj3" fmla="val 17136"/>
              <a:gd name="adj4" fmla="val 37022"/>
              <a:gd name="adj5" fmla="val 91721"/>
            </a:avLst>
          </a:prstGeom>
          <a:solidFill>
            <a:srgbClr val="5B9BD5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Номер слайда 3"/>
          <p:cNvSpPr txBox="1">
            <a:spLocks/>
          </p:cNvSpPr>
          <p:nvPr/>
        </p:nvSpPr>
        <p:spPr>
          <a:xfrm>
            <a:off x="93570" y="3006276"/>
            <a:ext cx="3038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11. </a:t>
            </a:r>
            <a:r>
              <a:rPr lang="en-US" sz="1600" dirty="0" smtClean="0">
                <a:solidFill>
                  <a:schemeClr val="tx1"/>
                </a:solidFill>
              </a:rPr>
              <a:t>RGB </a:t>
            </a:r>
            <a:r>
              <a:rPr lang="ru-RU" sz="1600" dirty="0" smtClean="0">
                <a:solidFill>
                  <a:schemeClr val="tx1"/>
                </a:solidFill>
              </a:rPr>
              <a:t>изображение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Номер слайда 3"/>
          <p:cNvSpPr txBox="1">
            <a:spLocks/>
          </p:cNvSpPr>
          <p:nvPr/>
        </p:nvSpPr>
        <p:spPr>
          <a:xfrm>
            <a:off x="3382062" y="3169200"/>
            <a:ext cx="3038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12. Исходное облако точек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Номер слайда 3"/>
          <p:cNvSpPr txBox="1">
            <a:spLocks/>
          </p:cNvSpPr>
          <p:nvPr/>
        </p:nvSpPr>
        <p:spPr>
          <a:xfrm>
            <a:off x="6762560" y="2780992"/>
            <a:ext cx="3038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13. Фильтрованное облако точек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Номер слайда 3"/>
          <p:cNvSpPr txBox="1">
            <a:spLocks/>
          </p:cNvSpPr>
          <p:nvPr/>
        </p:nvSpPr>
        <p:spPr>
          <a:xfrm>
            <a:off x="9050722" y="4300986"/>
            <a:ext cx="3038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14. Точки принадлежащие плоскости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Номер слайда 3"/>
          <p:cNvSpPr txBox="1">
            <a:spLocks/>
          </p:cNvSpPr>
          <p:nvPr/>
        </p:nvSpPr>
        <p:spPr>
          <a:xfrm>
            <a:off x="6762560" y="6406448"/>
            <a:ext cx="3038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15. Точки выпуклой оболочки плоскости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Номер слайда 3"/>
          <p:cNvSpPr txBox="1">
            <a:spLocks/>
          </p:cNvSpPr>
          <p:nvPr/>
        </p:nvSpPr>
        <p:spPr>
          <a:xfrm>
            <a:off x="3745623" y="6299663"/>
            <a:ext cx="3038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16. Объект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Номер слайда 3"/>
          <p:cNvSpPr txBox="1">
            <a:spLocks/>
          </p:cNvSpPr>
          <p:nvPr/>
        </p:nvSpPr>
        <p:spPr>
          <a:xfrm>
            <a:off x="343201" y="6413691"/>
            <a:ext cx="3038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17. Объект с прикрепленной к нему СК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Результаты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365806"/>
            <a:ext cx="10838213" cy="6023765"/>
          </a:xfrm>
          <a:prstGeom prst="rect">
            <a:avLst/>
          </a:prstGeom>
        </p:spPr>
      </p:pic>
      <p:sp>
        <p:nvSpPr>
          <p:cNvPr id="7" name="Номер слайда 3"/>
          <p:cNvSpPr txBox="1">
            <a:spLocks/>
          </p:cNvSpPr>
          <p:nvPr/>
        </p:nvSpPr>
        <p:spPr>
          <a:xfrm>
            <a:off x="1933876" y="6291940"/>
            <a:ext cx="3038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18. Траектория захвата в операционном пространстве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Номер слайда 3"/>
          <p:cNvSpPr txBox="1">
            <a:spLocks/>
          </p:cNvSpPr>
          <p:nvPr/>
        </p:nvSpPr>
        <p:spPr>
          <a:xfrm>
            <a:off x="7086901" y="6291939"/>
            <a:ext cx="38287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19. Набор точек   конфигурационном пространстве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Результаты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07" y="439057"/>
            <a:ext cx="11568910" cy="5877832"/>
          </a:xfrm>
          <a:prstGeom prst="rect">
            <a:avLst/>
          </a:prstGeom>
        </p:spPr>
      </p:pic>
      <p:sp>
        <p:nvSpPr>
          <p:cNvPr id="8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13/15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Номер слайда 3"/>
          <p:cNvSpPr txBox="1">
            <a:spLocks/>
          </p:cNvSpPr>
          <p:nvPr/>
        </p:nvSpPr>
        <p:spPr>
          <a:xfrm>
            <a:off x="1979723" y="6253390"/>
            <a:ext cx="80786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20. Траектории в конфигурационном пространстве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Видео</a:t>
            </a:r>
          </a:p>
        </p:txBody>
      </p:sp>
      <p:sp>
        <p:nvSpPr>
          <p:cNvPr id="6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14/15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thesis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271" y="365806"/>
            <a:ext cx="10996598" cy="61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Заключение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7889" y="1737586"/>
            <a:ext cx="116114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+mj-lt"/>
              </a:rPr>
              <a:t>В процессе выполнения данной работы, было сделано</a:t>
            </a:r>
            <a:r>
              <a:rPr lang="ru-RU" sz="2800" dirty="0" smtClean="0">
                <a:latin typeface="+mj-lt"/>
              </a:rPr>
              <a:t>:</a:t>
            </a:r>
            <a:endParaRPr lang="ru-RU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Построена кинематическая модель манипулятора </a:t>
            </a:r>
            <a:r>
              <a:rPr lang="ru-RU" sz="2800" dirty="0" smtClean="0">
                <a:latin typeface="+mj-lt"/>
              </a:rPr>
              <a:t>робота KUKA </a:t>
            </a:r>
            <a:r>
              <a:rPr lang="ru-RU" sz="2800" dirty="0" err="1">
                <a:latin typeface="+mj-lt"/>
              </a:rPr>
              <a:t>Youbot</a:t>
            </a:r>
            <a:r>
              <a:rPr lang="ru-RU" sz="2800" dirty="0" smtClean="0">
                <a:latin typeface="+mj-lt"/>
              </a:rPr>
              <a:t>;</a:t>
            </a:r>
            <a:endParaRPr lang="ru-RU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Синтезирована система управления манипулятором</a:t>
            </a:r>
            <a:r>
              <a:rPr lang="ru-RU" sz="2800" dirty="0" smtClean="0">
                <a:latin typeface="+mj-lt"/>
              </a:rPr>
              <a:t>;</a:t>
            </a:r>
            <a:endParaRPr lang="ru-RU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Разработан алгоритм планирования траектории </a:t>
            </a:r>
            <a:r>
              <a:rPr lang="ru-RU" sz="2800" dirty="0" smtClean="0">
                <a:latin typeface="+mj-lt"/>
              </a:rPr>
              <a:t>для захвата </a:t>
            </a:r>
            <a:r>
              <a:rPr lang="ru-RU" sz="2800" dirty="0">
                <a:latin typeface="+mj-lt"/>
              </a:rPr>
              <a:t>объектов с вращающегося стола</a:t>
            </a:r>
            <a:r>
              <a:rPr lang="ru-RU" sz="2800" dirty="0" smtClean="0">
                <a:latin typeface="+mj-lt"/>
              </a:rPr>
              <a:t>;</a:t>
            </a:r>
            <a:endParaRPr lang="ru-RU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Разработана система технического зрения </a:t>
            </a:r>
            <a:r>
              <a:rPr lang="ru-RU" sz="2800" dirty="0" smtClean="0">
                <a:latin typeface="+mj-lt"/>
              </a:rPr>
              <a:t>для манипулятора;</a:t>
            </a:r>
            <a:endParaRPr lang="ru-RU" sz="2800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Проведено </a:t>
            </a:r>
            <a:r>
              <a:rPr lang="ru-RU" sz="2800" dirty="0" err="1">
                <a:latin typeface="+mj-lt"/>
              </a:rPr>
              <a:t>моделировние</a:t>
            </a:r>
            <a:r>
              <a:rPr lang="ru-RU" sz="2800" dirty="0">
                <a:latin typeface="+mj-lt"/>
              </a:rPr>
              <a:t> каждой части в отдельности.</a:t>
            </a:r>
          </a:p>
          <a:p>
            <a:endParaRPr lang="ru-RU" sz="2800" dirty="0" smtClean="0">
              <a:latin typeface="+mj-lt"/>
            </a:endParaRPr>
          </a:p>
        </p:txBody>
      </p:sp>
      <p:sp>
        <p:nvSpPr>
          <p:cNvPr id="7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2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06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Параметры </a:t>
            </a:r>
            <a:r>
              <a:rPr lang="ru-RU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Денавита</a:t>
            </a: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ru-RU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Хартенберга</a:t>
            </a:r>
            <a:endParaRPr lang="ru-RU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305432" y="620865"/>
                <a:ext cx="7682812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 smtClean="0">
                    <a:latin typeface="+mj-lt"/>
                  </a:rPr>
                  <a:t>Однозначное определение положения тела четырьмя параметрами</a:t>
                </a:r>
                <a:r>
                  <a:rPr lang="en-US" sz="2800" dirty="0" smtClean="0">
                    <a:latin typeface="+mj-lt"/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800" dirty="0" smtClean="0">
                    <a:latin typeface="+mj-lt"/>
                  </a:rPr>
                  <a:t> вдоль оси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</a:rPr>
                      <m:t>от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</a:rPr>
                      <m:t>до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+mj-lt"/>
                  </a:rPr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– </a:t>
                </a:r>
                <a:r>
                  <a:rPr lang="ru-RU" sz="2800" dirty="0" smtClean="0">
                    <a:latin typeface="+mj-lt"/>
                  </a:rPr>
                  <a:t>угол вокруг оси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800" i="1" dirty="0">
                        <a:latin typeface="Cambria Math" panose="02040503050406030204" pitchFamily="18" charset="0"/>
                      </a:rPr>
                      <m:t>от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800" i="1" dirty="0">
                        <a:latin typeface="Cambria Math" panose="02040503050406030204" pitchFamily="18" charset="0"/>
                      </a:rPr>
                      <m:t>до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+mj-lt"/>
                  </a:rPr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+mj-lt"/>
                  </a:rPr>
                  <a:t> – </a:t>
                </a:r>
                <a:r>
                  <a:rPr lang="ru-RU" sz="2800" dirty="0" smtClean="0">
                    <a:latin typeface="+mj-lt"/>
                  </a:rPr>
                  <a:t>расстояние вдоль оси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</a:rPr>
                      <m:t>от </m:t>
                    </m:r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</a:rPr>
                      <m:t>до </m:t>
                    </m:r>
                    <m:sSub>
                      <m:sSubPr>
                        <m:ctrlPr>
                          <a:rPr lang="en-US" sz="2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+mj-lt"/>
                  </a:rPr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+mj-lt"/>
                  </a:rPr>
                  <a:t> – </a:t>
                </a:r>
                <a:r>
                  <a:rPr lang="ru-RU" sz="2800" dirty="0" smtClean="0">
                    <a:latin typeface="+mj-lt"/>
                  </a:rPr>
                  <a:t>угол вокруг оси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</a:rPr>
                      <m:t>от </m:t>
                    </m:r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</a:rPr>
                      <m:t>до </m:t>
                    </m:r>
                    <m:sSub>
                      <m:sSubPr>
                        <m:ctrlPr>
                          <a:rPr lang="en-US" sz="2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+mj-lt"/>
                  </a:rPr>
                  <a:t>.</a:t>
                </a:r>
                <a:endParaRPr lang="ru-RU" sz="2800" dirty="0" smtClean="0">
                  <a:latin typeface="+mj-lt"/>
                </a:endParaRP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32" y="620865"/>
                <a:ext cx="7682812" cy="2677656"/>
              </a:xfrm>
              <a:prstGeom prst="rect">
                <a:avLst/>
              </a:prstGeom>
              <a:blipFill>
                <a:blip r:embed="rId2"/>
                <a:stretch>
                  <a:fillRect l="-1587" t="-2278" b="-5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677" y="0"/>
            <a:ext cx="3743648" cy="6046622"/>
          </a:xfrm>
          <a:prstGeom prst="rect">
            <a:avLst/>
          </a:prstGeom>
        </p:spPr>
      </p:pic>
      <p:sp>
        <p:nvSpPr>
          <p:cNvPr id="9" name="Номер слайда 3"/>
          <p:cNvSpPr txBox="1">
            <a:spLocks/>
          </p:cNvSpPr>
          <p:nvPr/>
        </p:nvSpPr>
        <p:spPr>
          <a:xfrm>
            <a:off x="6749769" y="6164310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</a:t>
            </a:r>
            <a:r>
              <a:rPr lang="en-US" sz="1600" dirty="0" smtClean="0">
                <a:solidFill>
                  <a:schemeClr val="tx1"/>
                </a:solidFill>
              </a:rPr>
              <a:t>21</a:t>
            </a:r>
            <a:r>
              <a:rPr lang="ru-RU" sz="1600" dirty="0" smtClean="0">
                <a:solidFill>
                  <a:schemeClr val="tx1"/>
                </a:solidFill>
              </a:rPr>
              <a:t>. </a:t>
            </a:r>
            <a:r>
              <a:rPr lang="ru-RU" sz="1600" dirty="0" smtClean="0">
                <a:solidFill>
                  <a:schemeClr val="tx1"/>
                </a:solidFill>
              </a:rPr>
              <a:t>СК закрепленные в сочленениях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5317" y="3625162"/>
            <a:ext cx="4921736" cy="2539146"/>
          </a:xfrm>
          <a:prstGeom prst="rect">
            <a:avLst/>
          </a:prstGeom>
        </p:spPr>
      </p:pic>
      <p:sp>
        <p:nvSpPr>
          <p:cNvPr id="12" name="Номер слайда 3"/>
          <p:cNvSpPr txBox="1">
            <a:spLocks/>
          </p:cNvSpPr>
          <p:nvPr/>
        </p:nvSpPr>
        <p:spPr>
          <a:xfrm>
            <a:off x="1108363" y="6164309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Таблица 1. </a:t>
            </a:r>
            <a:r>
              <a:rPr lang="ru-RU" sz="1600" dirty="0" smtClean="0">
                <a:solidFill>
                  <a:schemeClr val="tx1"/>
                </a:solidFill>
              </a:rPr>
              <a:t>Параметры ДХ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9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Система управления</a:t>
            </a:r>
            <a:endParaRPr lang="ru-RU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9697" y="962059"/>
                <a:ext cx="23868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3600" b="0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97" y="962059"/>
                <a:ext cx="2386872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29697" y="1683900"/>
                <a:ext cx="399795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97" y="1683900"/>
                <a:ext cx="399795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29697" y="2367620"/>
                <a:ext cx="40989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̇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0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97" y="2367620"/>
                <a:ext cx="409894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29697" y="3021814"/>
                <a:ext cx="4491935" cy="621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̇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sz="3600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97" y="3021814"/>
                <a:ext cx="4491935" cy="621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29697" y="3792241"/>
                <a:ext cx="45429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𝐾𝑒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97" y="3792241"/>
                <a:ext cx="454291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29697" y="4514794"/>
                <a:ext cx="2128724" cy="721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̇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b="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97" y="4514794"/>
                <a:ext cx="2128724" cy="7210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29697" y="5404444"/>
                <a:ext cx="18508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𝐾𝑒</m:t>
                      </m:r>
                    </m:oMath>
                  </m:oMathPara>
                </a14:m>
                <a:endParaRPr lang="en-US" sz="3600" b="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97" y="5404444"/>
                <a:ext cx="185089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9474" y="431362"/>
            <a:ext cx="6724650" cy="2505075"/>
          </a:xfrm>
          <a:prstGeom prst="rect">
            <a:avLst/>
          </a:prstGeom>
        </p:spPr>
      </p:pic>
      <p:sp>
        <p:nvSpPr>
          <p:cNvPr id="16" name="Номер слайда 3"/>
          <p:cNvSpPr txBox="1">
            <a:spLocks/>
          </p:cNvSpPr>
          <p:nvPr/>
        </p:nvSpPr>
        <p:spPr>
          <a:xfrm>
            <a:off x="5603324" y="3113407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</a:t>
            </a:r>
            <a:r>
              <a:rPr lang="en-US" sz="1600" dirty="0" smtClean="0">
                <a:solidFill>
                  <a:schemeClr val="tx1"/>
                </a:solidFill>
              </a:rPr>
              <a:t>2</a:t>
            </a:r>
            <a:r>
              <a:rPr lang="ru-RU" sz="1600" dirty="0">
                <a:solidFill>
                  <a:schemeClr val="tx1"/>
                </a:solidFill>
              </a:rPr>
              <a:t>1</a:t>
            </a:r>
            <a:r>
              <a:rPr lang="ru-RU" sz="1600" dirty="0" smtClean="0">
                <a:solidFill>
                  <a:schemeClr val="tx1"/>
                </a:solidFill>
              </a:rPr>
              <a:t>. </a:t>
            </a:r>
            <a:r>
              <a:rPr lang="ru-RU" sz="1600" dirty="0" smtClean="0">
                <a:solidFill>
                  <a:schemeClr val="tx1"/>
                </a:solidFill>
              </a:rPr>
              <a:t>Структурная схема управления приводами, встроенная в контроллеры манипулятора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5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76" y="1173709"/>
            <a:ext cx="8886479" cy="3773534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Траектория в операционном пространстве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Выбор функция перемещения и поворота</a:t>
            </a: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" name="Номер слайда 3"/>
          <p:cNvSpPr txBox="1">
            <a:spLocks/>
          </p:cNvSpPr>
          <p:nvPr/>
        </p:nvSpPr>
        <p:spPr>
          <a:xfrm>
            <a:off x="2937640" y="5140103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</a:t>
            </a:r>
            <a:r>
              <a:rPr lang="en-US" sz="1600" dirty="0" smtClean="0">
                <a:solidFill>
                  <a:schemeClr val="tx1"/>
                </a:solidFill>
              </a:rPr>
              <a:t>2</a:t>
            </a:r>
            <a:r>
              <a:rPr lang="ru-RU" sz="1600" dirty="0" smtClean="0">
                <a:solidFill>
                  <a:schemeClr val="tx1"/>
                </a:solidFill>
              </a:rPr>
              <a:t>2. </a:t>
            </a:r>
            <a:r>
              <a:rPr lang="ru-RU" sz="1600" dirty="0" smtClean="0">
                <a:solidFill>
                  <a:schemeClr val="tx1"/>
                </a:solidFill>
              </a:rPr>
              <a:t>Функции перемещения (а) и поворота </a:t>
            </a: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ru-RU" sz="1600" dirty="0" smtClean="0">
                <a:solidFill>
                  <a:schemeClr val="tx1"/>
                </a:solidFill>
              </a:rPr>
              <a:t>б</a:t>
            </a:r>
            <a:r>
              <a:rPr lang="en-US" sz="1600" dirty="0" smtClean="0">
                <a:solidFill>
                  <a:schemeClr val="tx1"/>
                </a:solidFill>
              </a:rPr>
              <a:t>)</a:t>
            </a:r>
            <a:r>
              <a:rPr lang="ru-RU" sz="1600" dirty="0" smtClean="0">
                <a:solidFill>
                  <a:schemeClr val="tx1"/>
                </a:solidFill>
              </a:rPr>
              <a:t>, обеспечивающие режимы разгона и торможения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11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0" y="-66674"/>
            <a:ext cx="6096000" cy="514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Введение в проблему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5" y="534774"/>
            <a:ext cx="3686367" cy="210979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6" y="534774"/>
            <a:ext cx="2819244" cy="21261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6" y="2655690"/>
            <a:ext cx="2819242" cy="214967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48" y="534774"/>
            <a:ext cx="3750737" cy="210979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49" y="2655689"/>
            <a:ext cx="3224510" cy="214967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0" y="2660953"/>
            <a:ext cx="4215258" cy="214440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38" y="4788973"/>
            <a:ext cx="2222519" cy="187441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6" y="4788972"/>
            <a:ext cx="2816577" cy="188836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48" y="4788972"/>
            <a:ext cx="3578390" cy="187441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0415" y="4788972"/>
            <a:ext cx="2891956" cy="187441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7" r="5755"/>
          <a:stretch/>
        </p:blipFill>
        <p:spPr>
          <a:xfrm>
            <a:off x="9592589" y="4788675"/>
            <a:ext cx="1655913" cy="186230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77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Разбиение облака точек </a:t>
            </a:r>
            <a:r>
              <a:rPr lang="ru-RU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октодеревом</a:t>
            </a:r>
            <a:endParaRPr lang="ru-RU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809952"/>
            <a:ext cx="9123809" cy="5238095"/>
          </a:xfrm>
          <a:prstGeom prst="rect">
            <a:avLst/>
          </a:prstGeom>
        </p:spPr>
      </p:pic>
      <p:sp>
        <p:nvSpPr>
          <p:cNvPr id="7" name="Номер слайда 3"/>
          <p:cNvSpPr txBox="1">
            <a:spLocks/>
          </p:cNvSpPr>
          <p:nvPr/>
        </p:nvSpPr>
        <p:spPr>
          <a:xfrm>
            <a:off x="3057524" y="6059713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</a:t>
            </a:r>
            <a:r>
              <a:rPr lang="en-US" sz="1600" dirty="0" smtClean="0">
                <a:solidFill>
                  <a:schemeClr val="tx1"/>
                </a:solidFill>
              </a:rPr>
              <a:t>2</a:t>
            </a:r>
            <a:r>
              <a:rPr lang="ru-RU" sz="1600" dirty="0" smtClean="0">
                <a:solidFill>
                  <a:schemeClr val="tx1"/>
                </a:solidFill>
              </a:rPr>
              <a:t>2. </a:t>
            </a:r>
            <a:r>
              <a:rPr lang="ru-RU" sz="1600" dirty="0" smtClean="0">
                <a:solidFill>
                  <a:schemeClr val="tx1"/>
                </a:solidFill>
              </a:rPr>
              <a:t>Рекурсивное разбиение куба на октанты (</a:t>
            </a:r>
            <a:r>
              <a:rPr lang="ru-RU" sz="1600" dirty="0" err="1" smtClean="0">
                <a:solidFill>
                  <a:schemeClr val="tx1"/>
                </a:solidFill>
              </a:rPr>
              <a:t>воксели</a:t>
            </a:r>
            <a:r>
              <a:rPr lang="ru-RU" sz="1600" dirty="0" smtClean="0">
                <a:solidFill>
                  <a:schemeClr val="tx1"/>
                </a:solidFill>
              </a:rPr>
              <a:t>) и соответствующие этому разбиению </a:t>
            </a:r>
            <a:r>
              <a:rPr lang="ru-RU" sz="1600" dirty="0" err="1" smtClean="0">
                <a:solidFill>
                  <a:schemeClr val="tx1"/>
                </a:solidFill>
              </a:rPr>
              <a:t>октодерево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0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Принцип работы видеокамеры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Intel RealSense sr300</a:t>
            </a:r>
            <a:endParaRPr lang="ru-RU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39" y="1810105"/>
            <a:ext cx="9877425" cy="3019425"/>
          </a:xfrm>
          <a:prstGeom prst="rect">
            <a:avLst/>
          </a:prstGeom>
        </p:spPr>
      </p:pic>
      <p:sp>
        <p:nvSpPr>
          <p:cNvPr id="7" name="Номер слайда 3"/>
          <p:cNvSpPr txBox="1">
            <a:spLocks/>
          </p:cNvSpPr>
          <p:nvPr/>
        </p:nvSpPr>
        <p:spPr>
          <a:xfrm>
            <a:off x="3043876" y="5131665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</a:t>
            </a:r>
            <a:r>
              <a:rPr lang="en-US" sz="1600" dirty="0" smtClean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3</a:t>
            </a:r>
            <a:r>
              <a:rPr lang="ru-RU" sz="1600" dirty="0" smtClean="0">
                <a:solidFill>
                  <a:schemeClr val="tx1"/>
                </a:solidFill>
              </a:rPr>
              <a:t>. Принцип получени</a:t>
            </a:r>
            <a:r>
              <a:rPr lang="ru-RU" sz="1600" dirty="0" smtClean="0">
                <a:solidFill>
                  <a:schemeClr val="tx1"/>
                </a:solidFill>
              </a:rPr>
              <a:t>я карты глубины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04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-1" y="-66674"/>
            <a:ext cx="11191165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RANSAC (</a:t>
            </a:r>
            <a:r>
              <a:rPr lang="en-US" b="1" dirty="0">
                <a:latin typeface="+mj-lt"/>
              </a:rPr>
              <a:t>Random Sample </a:t>
            </a:r>
            <a:r>
              <a:rPr lang="en-US" b="1" dirty="0" smtClean="0">
                <a:latin typeface="+mj-lt"/>
              </a:rPr>
              <a:t>Consensus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М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етод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оценки параметров модели на основе случайных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выборок</a:t>
            </a: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42" y="1293480"/>
            <a:ext cx="4733925" cy="43529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23546" y="1293480"/>
            <a:ext cx="67914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j-lt"/>
              </a:rPr>
              <a:t>Первый </a:t>
            </a:r>
            <a:r>
              <a:rPr lang="ru-RU" sz="2000" dirty="0">
                <a:latin typeface="+mj-lt"/>
              </a:rPr>
              <a:t>этап — выбор точек и подсчёт </a:t>
            </a:r>
            <a:r>
              <a:rPr lang="ru-RU" sz="2000" dirty="0" smtClean="0">
                <a:latin typeface="+mj-lt"/>
              </a:rPr>
              <a:t>модели</a:t>
            </a:r>
            <a:endParaRPr lang="ru-RU" sz="2000" dirty="0">
              <a:latin typeface="+mj-lt"/>
            </a:endParaRPr>
          </a:p>
          <a:p>
            <a:pPr marL="457200" indent="-6350">
              <a:buFont typeface="+mj-lt"/>
              <a:buAutoNum type="arabicPeriod"/>
            </a:pPr>
            <a:r>
              <a:rPr lang="ru-RU" sz="2000" dirty="0" smtClean="0">
                <a:latin typeface="+mj-lt"/>
              </a:rPr>
              <a:t> Из </a:t>
            </a:r>
            <a:r>
              <a:rPr lang="ru-RU" sz="2000" dirty="0">
                <a:latin typeface="+mj-lt"/>
              </a:rPr>
              <a:t>множества исходных точек </a:t>
            </a:r>
            <a:r>
              <a:rPr lang="ru-RU" sz="2000" dirty="0" smtClean="0">
                <a:latin typeface="+mj-lt"/>
              </a:rPr>
              <a:t>случайным </a:t>
            </a:r>
            <a:r>
              <a:rPr lang="ru-RU" sz="2000" dirty="0">
                <a:latin typeface="+mj-lt"/>
              </a:rPr>
              <a:t>образом выбираются </a:t>
            </a:r>
            <a:r>
              <a:rPr lang="ru-RU" sz="2000" b="1" dirty="0">
                <a:latin typeface="+mj-lt"/>
              </a:rPr>
              <a:t>n</a:t>
            </a:r>
            <a:r>
              <a:rPr lang="ru-RU" sz="2000" dirty="0">
                <a:latin typeface="+mj-lt"/>
              </a:rPr>
              <a:t> различных </a:t>
            </a:r>
            <a:r>
              <a:rPr lang="ru-RU" sz="2000" dirty="0" smtClean="0">
                <a:latin typeface="+mj-lt"/>
              </a:rPr>
              <a:t>точек</a:t>
            </a:r>
            <a:r>
              <a:rPr lang="en-US" sz="2000" dirty="0" smtClean="0">
                <a:latin typeface="+mj-lt"/>
              </a:rPr>
              <a:t>;</a:t>
            </a:r>
            <a:endParaRPr lang="ru-RU" sz="2000" dirty="0">
              <a:latin typeface="+mj-lt"/>
            </a:endParaRPr>
          </a:p>
          <a:p>
            <a:pPr marL="457200" indent="-6350">
              <a:buFont typeface="+mj-lt"/>
              <a:buAutoNum type="arabicPeriod"/>
            </a:pPr>
            <a:r>
              <a:rPr lang="ru-RU" sz="2000" dirty="0" smtClean="0">
                <a:latin typeface="+mj-lt"/>
              </a:rPr>
              <a:t> На </a:t>
            </a:r>
            <a:r>
              <a:rPr lang="ru-RU" sz="2000" dirty="0">
                <a:latin typeface="+mj-lt"/>
              </a:rPr>
              <a:t>основе выбранных точек </a:t>
            </a:r>
            <a:r>
              <a:rPr lang="ru-RU" sz="2000" dirty="0" smtClean="0">
                <a:latin typeface="+mj-lt"/>
              </a:rPr>
              <a:t>вычисляются модели с </a:t>
            </a:r>
            <a:r>
              <a:rPr lang="ru-RU" sz="2000" dirty="0">
                <a:latin typeface="+mj-lt"/>
              </a:rPr>
              <a:t>помощью </a:t>
            </a:r>
            <a:r>
              <a:rPr lang="ru-RU" sz="2000" dirty="0" smtClean="0">
                <a:latin typeface="+mj-lt"/>
              </a:rPr>
              <a:t>некоторой функции, </a:t>
            </a:r>
            <a:r>
              <a:rPr lang="ru-RU" sz="2000" dirty="0">
                <a:latin typeface="+mj-lt"/>
              </a:rPr>
              <a:t>построенную модель принято называть гипотезой.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j-lt"/>
              </a:rPr>
              <a:t>Второй </a:t>
            </a:r>
            <a:r>
              <a:rPr lang="ru-RU" sz="2000" dirty="0">
                <a:latin typeface="+mj-lt"/>
              </a:rPr>
              <a:t>этап — проверка </a:t>
            </a:r>
            <a:r>
              <a:rPr lang="ru-RU" sz="2000" dirty="0" smtClean="0">
                <a:latin typeface="+mj-lt"/>
              </a:rPr>
              <a:t>гипотезы</a:t>
            </a:r>
            <a:endParaRPr lang="ru-RU" sz="2000" dirty="0">
              <a:latin typeface="+mj-lt"/>
            </a:endParaRPr>
          </a:p>
          <a:p>
            <a:pPr marL="457200" indent="-6350">
              <a:buFont typeface="+mj-lt"/>
              <a:buAutoNum type="arabicPeriod"/>
            </a:pPr>
            <a:r>
              <a:rPr lang="ru-RU" sz="2000" dirty="0" smtClean="0">
                <a:latin typeface="+mj-lt"/>
              </a:rPr>
              <a:t> Для </a:t>
            </a:r>
            <a:r>
              <a:rPr lang="ru-RU" sz="2000" dirty="0">
                <a:latin typeface="+mj-lt"/>
              </a:rPr>
              <a:t>каждой точки проверяется её соответствие данной гипотезе с помощью функции </a:t>
            </a:r>
            <a:r>
              <a:rPr lang="ru-RU" sz="2000" dirty="0" smtClean="0">
                <a:latin typeface="+mj-lt"/>
              </a:rPr>
              <a:t>заданной оценки и </a:t>
            </a:r>
            <a:r>
              <a:rPr lang="ru-RU" sz="2000" dirty="0">
                <a:latin typeface="+mj-lt"/>
              </a:rPr>
              <a:t>порога </a:t>
            </a:r>
            <a:r>
              <a:rPr lang="ru-RU" sz="2000" dirty="0" smtClean="0">
                <a:latin typeface="+mj-lt"/>
              </a:rPr>
              <a:t>некоторого порогового значения</a:t>
            </a:r>
            <a:r>
              <a:rPr lang="en-US" sz="2000" dirty="0" smtClean="0">
                <a:latin typeface="+mj-lt"/>
              </a:rPr>
              <a:t>;</a:t>
            </a:r>
            <a:endParaRPr lang="ru-RU" sz="2000" dirty="0">
              <a:latin typeface="+mj-lt"/>
            </a:endParaRPr>
          </a:p>
          <a:p>
            <a:pPr marL="457200" indent="-6350">
              <a:buFont typeface="+mj-lt"/>
              <a:buAutoNum type="arabicPeriod"/>
            </a:pPr>
            <a:r>
              <a:rPr lang="ru-RU" sz="2000" dirty="0" smtClean="0">
                <a:latin typeface="+mj-lt"/>
              </a:rPr>
              <a:t> Каждая </a:t>
            </a:r>
            <a:r>
              <a:rPr lang="ru-RU" sz="2000" dirty="0">
                <a:latin typeface="+mj-lt"/>
              </a:rPr>
              <a:t>точка </a:t>
            </a:r>
            <a:r>
              <a:rPr lang="ru-RU" sz="2000" dirty="0" smtClean="0">
                <a:latin typeface="+mj-lt"/>
              </a:rPr>
              <a:t>помечается</a:t>
            </a:r>
            <a:r>
              <a:rPr lang="en-US" sz="2000" dirty="0" smtClean="0">
                <a:latin typeface="+mj-lt"/>
              </a:rPr>
              <a:t>: </a:t>
            </a:r>
            <a:r>
              <a:rPr lang="ru-RU" sz="2000" dirty="0" smtClean="0">
                <a:latin typeface="+mj-lt"/>
              </a:rPr>
              <a:t>принадлежит или нет она модели</a:t>
            </a:r>
            <a:r>
              <a:rPr lang="en-US" sz="2000" dirty="0" smtClean="0">
                <a:latin typeface="+mj-lt"/>
              </a:rPr>
              <a:t>;</a:t>
            </a:r>
            <a:endParaRPr lang="ru-RU" sz="2000" dirty="0">
              <a:latin typeface="+mj-lt"/>
            </a:endParaRPr>
          </a:p>
          <a:p>
            <a:pPr marL="457200" indent="-635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После </a:t>
            </a:r>
            <a:r>
              <a:rPr lang="ru-RU" sz="2000" dirty="0">
                <a:latin typeface="+mj-lt"/>
              </a:rPr>
              <a:t>проверки всех точек, проверяется, является ли гипотеза лучшей на данный момент, и если является, то она замещает предыдущую лучшую гипотезу</a:t>
            </a:r>
            <a:r>
              <a:rPr lang="ru-RU" sz="2000" dirty="0" smtClean="0">
                <a:latin typeface="+mj-lt"/>
              </a:rPr>
              <a:t>.</a:t>
            </a:r>
            <a:endParaRPr lang="ru-RU" sz="2000" dirty="0">
              <a:latin typeface="+mj-lt"/>
            </a:endParaRPr>
          </a:p>
        </p:txBody>
      </p:sp>
      <p:sp>
        <p:nvSpPr>
          <p:cNvPr id="8" name="Номер слайда 3"/>
          <p:cNvSpPr txBox="1">
            <a:spLocks/>
          </p:cNvSpPr>
          <p:nvPr/>
        </p:nvSpPr>
        <p:spPr>
          <a:xfrm>
            <a:off x="6373930" y="5646405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</a:t>
            </a:r>
            <a:r>
              <a:rPr lang="en-US" sz="1600" dirty="0" smtClean="0">
                <a:solidFill>
                  <a:schemeClr val="tx1"/>
                </a:solidFill>
              </a:rPr>
              <a:t>24</a:t>
            </a:r>
            <a:r>
              <a:rPr lang="ru-RU" sz="1600" dirty="0" smtClean="0">
                <a:solidFill>
                  <a:schemeClr val="tx1"/>
                </a:solidFill>
              </a:rPr>
              <a:t>. Вписанная в облако точек плоскость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98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6" y="2314042"/>
            <a:ext cx="3990974" cy="2993231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300251" y="589497"/>
            <a:ext cx="8011235" cy="3695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Пусть целевой объект покоится на вращающемся столе, тогда, чтобы произвести его захват манипулятором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KUKA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Youbot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необходимо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romanUcPeriod"/>
              <a:tabLst>
                <a:tab pos="533400" algn="l"/>
                <a:tab pos="2511425" algn="l"/>
              </a:tabLst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Синтезировать систему управления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манипулятором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1079500" algn="l"/>
              </a:tabLst>
            </a:pPr>
            <a:r>
              <a:rPr lang="ru-RU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Решить прямую и обратную задачи о положении (ПЗК и ОЗК)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804863" algn="l"/>
                <a:tab pos="1255713" algn="l"/>
                <a:tab pos="1528763" algn="l"/>
                <a:tab pos="1609725" algn="l"/>
                <a:tab pos="2511425" algn="l"/>
              </a:tabLst>
            </a:pPr>
            <a:r>
              <a:rPr lang="ru-RU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Решить прямую и обратную задачи о скорости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804863" algn="l"/>
                <a:tab pos="1255713" algn="l"/>
                <a:tab pos="1528763" algn="l"/>
                <a:tab pos="1609725" algn="l"/>
                <a:tab pos="2511425" algn="l"/>
              </a:tabLst>
            </a:pPr>
            <a:r>
              <a:rPr lang="ru-RU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Синтезировать закон управления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romanUcPeriod"/>
              <a:tabLst>
                <a:tab pos="804863" algn="l"/>
                <a:tab pos="1255713" algn="l"/>
                <a:tab pos="1528763" algn="l"/>
                <a:tab pos="1609725" algn="l"/>
                <a:tab pos="2511425" algn="l"/>
              </a:tabLst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Спланировать необходимые траектории движения манипулятора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804863" algn="l"/>
                <a:tab pos="1255713" algn="l"/>
                <a:tab pos="1528763" algn="l"/>
                <a:tab pos="1609725" algn="l"/>
                <a:tab pos="2511425" algn="l"/>
              </a:tabLst>
            </a:pPr>
            <a:r>
              <a:rPr lang="ru-RU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Из точки в точку в конфигурационном пространстве;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804863" algn="l"/>
                <a:tab pos="1255713" algn="l"/>
                <a:tab pos="1528763" algn="l"/>
                <a:tab pos="1609725" algn="l"/>
                <a:tab pos="2511425" algn="l"/>
              </a:tabLst>
            </a:pPr>
            <a:r>
              <a:rPr lang="ru-RU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Через последовательность точек в конфигурационном пространстве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804863" algn="l"/>
                <a:tab pos="1255713" algn="l"/>
                <a:tab pos="1528763" algn="l"/>
                <a:tab pos="1609725" algn="l"/>
                <a:tab pos="2511425" algn="l"/>
              </a:tabLst>
            </a:pPr>
            <a:r>
              <a:rPr lang="ru-RU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Вдоль </a:t>
            </a:r>
            <a:r>
              <a:rPr lang="ru-RU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дуги в операционном пространстве;</a:t>
            </a:r>
            <a:endParaRPr lang="en-US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romanUcPeriod"/>
              <a:tabLst>
                <a:tab pos="804863" algn="l"/>
                <a:tab pos="1255713" algn="l"/>
                <a:tab pos="1528763" algn="l"/>
                <a:tab pos="1609725" algn="l"/>
                <a:tab pos="2511425" algn="l"/>
              </a:tabLst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Разработать систему технического зрения для определения параметров движения целевого объекта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0" y="-66674"/>
            <a:ext cx="6096000" cy="514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Постановка задачи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Номер слайда 3"/>
          <p:cNvSpPr txBox="1">
            <a:spLocks/>
          </p:cNvSpPr>
          <p:nvPr/>
        </p:nvSpPr>
        <p:spPr>
          <a:xfrm>
            <a:off x="8077200" y="5417925"/>
            <a:ext cx="423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1. Манипулятор рядом с вращающимся столом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Математическая модель манипулятора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Прямая и обратная задачи кинематики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467" y="-117838"/>
            <a:ext cx="3789348" cy="6187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одзаголовок 2"/>
              <p:cNvSpPr txBox="1">
                <a:spLocks/>
              </p:cNvSpPr>
              <p:nvPr/>
            </p:nvSpPr>
            <p:spPr>
              <a:xfrm>
                <a:off x="260631" y="1087438"/>
                <a:ext cx="7784205" cy="5587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то</m:t>
                    </m:r>
                  </m:oMath>
                </a14:m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Прямая задача кинематики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ru-RU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sPre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ru-RU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Обратная задача кинематики</a:t>
                </a:r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4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ru-RU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sPre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eqArr>
                                      <m:eqArrPr>
                                        <m:ctrlPr>
                                          <a:rPr lang="en-US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,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05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sPre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sPre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sPre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sPre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sPre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sPre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ru-RU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31" y="1087438"/>
                <a:ext cx="7784205" cy="5587999"/>
              </a:xfrm>
              <a:prstGeom prst="rect">
                <a:avLst/>
              </a:prstGeom>
              <a:blipFill rotWithShape="0">
                <a:blip r:embed="rId3"/>
                <a:stretch>
                  <a:fillRect l="-1644" t="-9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Номер слайда 3"/>
              <p:cNvSpPr txBox="1">
                <a:spLocks/>
              </p:cNvSpPr>
              <p:nvPr/>
            </p:nvSpPr>
            <p:spPr>
              <a:xfrm>
                <a:off x="7953375" y="6217233"/>
                <a:ext cx="4238625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параметры ДХ</a:t>
                </a:r>
              </a:p>
              <a:p>
                <a:pPr algn="ctr"/>
                <a:r>
                  <a:rPr lang="ru-RU" sz="1600" dirty="0" smtClean="0">
                    <a:solidFill>
                      <a:schemeClr val="tx1"/>
                    </a:solidFill>
                  </a:rPr>
                  <a:t>Рисунок </a:t>
                </a:r>
                <a:r>
                  <a:rPr lang="ru-RU" sz="1600" dirty="0" smtClean="0">
                    <a:solidFill>
                      <a:schemeClr val="tx1"/>
                    </a:solidFill>
                  </a:rPr>
                  <a:t>2. Кинематическая схема манипулятора робота </a:t>
                </a:r>
                <a:r>
                  <a:rPr lang="en-US" sz="1600" dirty="0" err="1" smtClean="0">
                    <a:solidFill>
                      <a:schemeClr val="tx1"/>
                    </a:solidFill>
                  </a:rPr>
                  <a:t>Youbot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Номер слайда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5" y="6217233"/>
                <a:ext cx="4238625" cy="365125"/>
              </a:xfrm>
              <a:prstGeom prst="rect">
                <a:avLst/>
              </a:prstGeom>
              <a:blipFill>
                <a:blip r:embed="rId4"/>
                <a:stretch>
                  <a:fillRect t="-61667" b="-8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673" y="232227"/>
            <a:ext cx="5224705" cy="5109029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Математическая модель манипулятора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Прямая и обратная задачи о скорости. Матрица Якоби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одзаголовок 2"/>
              <p:cNvSpPr txBox="1">
                <a:spLocks/>
              </p:cNvSpPr>
              <p:nvPr/>
            </p:nvSpPr>
            <p:spPr>
              <a:xfrm>
                <a:off x="347877" y="1097187"/>
                <a:ext cx="7784205" cy="5587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Если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и</m:t>
                    </m:r>
                  </m:oMath>
                </a14:m>
                <a:endParaRPr lang="ru-RU" b="0" i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050" b="0" i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−1, 5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 то</m:t>
                      </m:r>
                    </m:oMath>
                  </m:oMathPara>
                </a14:m>
                <a:endParaRPr lang="en-US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Прямая задача о скорости</a:t>
                </a:r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ru-RU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Обратная задача о скорости</a:t>
                </a:r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ru-RU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acc>
                    </m:oMath>
                  </m:oMathPara>
                </a14:m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groupChr>
                        </m:e>
                        <m:li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[5×6]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groupChr>
                        </m:e>
                        <m:li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[5×6]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groupChr>
                        </m:e>
                        <m:lim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[6×5]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groupChr>
                        </m:e>
                        <m:lim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7" y="1097187"/>
                <a:ext cx="7784205" cy="5587999"/>
              </a:xfrm>
              <a:prstGeom prst="rect">
                <a:avLst/>
              </a:prstGeom>
              <a:blipFill rotWithShape="0">
                <a:blip r:embed="rId3"/>
                <a:stretch>
                  <a:fillRect l="-1566" t="-1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3"/>
          <p:cNvSpPr txBox="1">
            <a:spLocks/>
          </p:cNvSpPr>
          <p:nvPr/>
        </p:nvSpPr>
        <p:spPr>
          <a:xfrm>
            <a:off x="7524750" y="5381397"/>
            <a:ext cx="4238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</a:t>
            </a:r>
            <a:r>
              <a:rPr lang="en-US" sz="1600" dirty="0" smtClean="0">
                <a:solidFill>
                  <a:schemeClr val="tx1"/>
                </a:solidFill>
              </a:rPr>
              <a:t>3</a:t>
            </a:r>
            <a:r>
              <a:rPr lang="ru-RU" sz="1600" dirty="0" smtClean="0">
                <a:solidFill>
                  <a:schemeClr val="tx1"/>
                </a:solidFill>
              </a:rPr>
              <a:t>.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ru-RU" sz="1600" dirty="0" smtClean="0">
                <a:solidFill>
                  <a:schemeClr val="tx1"/>
                </a:solidFill>
              </a:rPr>
              <a:t>Поясняющий рисунок к расчету матрицы Якоби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4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7" y="1351277"/>
            <a:ext cx="11041620" cy="2563411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Система управления манипулятором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одзаголовок 2"/>
              <p:cNvSpPr txBox="1">
                <a:spLocks/>
              </p:cNvSpPr>
              <p:nvPr/>
            </p:nvSpPr>
            <p:spPr>
              <a:xfrm>
                <a:off x="433602" y="4582842"/>
                <a:ext cx="11557919" cy="7402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ru-RU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и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ru-RU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</a:t>
                </a: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задаваемая траектория в операционном пространстве</a:t>
                </a:r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, </a:t>
                </a:r>
                <a:endParaRPr lang="ru-RU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</a:t>
                </a: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функция, решающая прямую задачу </a:t>
                </a: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кинематики.</a:t>
                </a:r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02" y="4582842"/>
                <a:ext cx="11557919" cy="740228"/>
              </a:xfrm>
              <a:prstGeom prst="rect">
                <a:avLst/>
              </a:prstGeom>
              <a:blipFill>
                <a:blip r:embed="rId3"/>
                <a:stretch>
                  <a:fillRect t="-8264" b="-52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3"/>
          <p:cNvSpPr txBox="1">
            <a:spLocks/>
          </p:cNvSpPr>
          <p:nvPr/>
        </p:nvSpPr>
        <p:spPr>
          <a:xfrm>
            <a:off x="2801442" y="3914688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</a:t>
            </a:r>
            <a:r>
              <a:rPr lang="ru-RU" sz="1600" dirty="0">
                <a:solidFill>
                  <a:schemeClr val="tx1"/>
                </a:solidFill>
              </a:rPr>
              <a:t>4</a:t>
            </a:r>
            <a:r>
              <a:rPr lang="ru-RU" sz="1600" dirty="0" smtClean="0">
                <a:solidFill>
                  <a:schemeClr val="tx1"/>
                </a:solidFill>
              </a:rPr>
              <a:t>. 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ru-RU" sz="1600" dirty="0" smtClean="0">
                <a:solidFill>
                  <a:schemeClr val="tx1"/>
                </a:solidFill>
              </a:rPr>
              <a:t>Система управления манипулятором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0076"/>
            <a:ext cx="5845947" cy="5766274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Планирование траекторий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Некоторые замечания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47" y="590076"/>
            <a:ext cx="6060054" cy="5332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Номер слайда 3"/>
              <p:cNvSpPr txBox="1">
                <a:spLocks/>
              </p:cNvSpPr>
              <p:nvPr/>
            </p:nvSpPr>
            <p:spPr>
              <a:xfrm>
                <a:off x="-115503" y="6356349"/>
                <a:ext cx="607695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1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1600" dirty="0" smtClean="0">
                    <a:solidFill>
                      <a:schemeClr val="tx1"/>
                    </a:solidFill>
                  </a:rPr>
                  <a:t>Рисунок 5. Рабочая область манипулятора при перпендикулярной плоскости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 </a:t>
                </a:r>
                <a:r>
                  <a:rPr lang="ru-RU" sz="1600" dirty="0" smtClean="0">
                    <a:solidFill>
                      <a:schemeClr val="tx1"/>
                    </a:solidFill>
                  </a:rPr>
                  <a:t>ориентации </a:t>
                </a:r>
                <a:r>
                  <a:rPr lang="ru-RU" sz="1600" dirty="0" err="1" smtClean="0">
                    <a:solidFill>
                      <a:schemeClr val="tx1"/>
                    </a:solidFill>
                  </a:rPr>
                  <a:t>схвата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Номер слайда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503" y="6356349"/>
                <a:ext cx="6076950" cy="365125"/>
              </a:xfrm>
              <a:prstGeom prst="rect">
                <a:avLst/>
              </a:prstGeom>
              <a:blipFill rotWithShape="0">
                <a:blip r:embed="rId4"/>
                <a:stretch>
                  <a:fillRect t="-35000" r="-100" b="-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3"/>
          <p:cNvSpPr txBox="1">
            <a:spLocks/>
          </p:cNvSpPr>
          <p:nvPr/>
        </p:nvSpPr>
        <p:spPr>
          <a:xfrm>
            <a:off x="5944551" y="6356348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6. Допустимая для захвата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область на вращающемся столе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29" y="3876675"/>
            <a:ext cx="4815371" cy="202837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54" y="365806"/>
            <a:ext cx="4555319" cy="2652889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Планирование траекторий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Траектории для движения в конфигурационном пространстве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одзаголовок 2"/>
              <p:cNvSpPr txBox="1">
                <a:spLocks/>
              </p:cNvSpPr>
              <p:nvPr/>
            </p:nvSpPr>
            <p:spPr>
              <a:xfrm>
                <a:off x="166901" y="1522135"/>
                <a:ext cx="7885806" cy="5587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Из точки в точку (полином пятой степени)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𝑏𝑡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0,   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Через последовательность точек (кубические сплайны)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01" y="1522135"/>
                <a:ext cx="7885806" cy="5587999"/>
              </a:xfrm>
              <a:prstGeom prst="rect">
                <a:avLst/>
              </a:prstGeom>
              <a:blipFill rotWithShape="0">
                <a:blip r:embed="rId4"/>
                <a:stretch>
                  <a:fillRect l="-1314" t="-10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3"/>
          <p:cNvSpPr txBox="1">
            <a:spLocks/>
          </p:cNvSpPr>
          <p:nvPr/>
        </p:nvSpPr>
        <p:spPr>
          <a:xfrm>
            <a:off x="6745838" y="3149625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7. Траектории для полинома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пятой степени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Номер слайда 3"/>
          <p:cNvSpPr txBox="1">
            <a:spLocks/>
          </p:cNvSpPr>
          <p:nvPr/>
        </p:nvSpPr>
        <p:spPr>
          <a:xfrm>
            <a:off x="6950652" y="5991225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8. Последовательность точек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в конфигурационном пространстве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8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2" y="1797503"/>
            <a:ext cx="8674657" cy="4550229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-1" y="-66674"/>
            <a:ext cx="9216571" cy="86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Планирование траекторий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Траектория для </a:t>
            </a: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движения вдоль дуги окружности в операционном пространстве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одзаголовок 2"/>
              <p:cNvSpPr txBox="1">
                <a:spLocks/>
              </p:cNvSpPr>
              <p:nvPr/>
            </p:nvSpPr>
            <p:spPr>
              <a:xfrm>
                <a:off x="27785" y="1014373"/>
                <a:ext cx="3526972" cy="5587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7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" y="1014373"/>
                <a:ext cx="3526972" cy="5587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одзаголовок 2"/>
              <p:cNvSpPr txBox="1">
                <a:spLocks/>
              </p:cNvSpPr>
              <p:nvPr/>
            </p:nvSpPr>
            <p:spPr>
              <a:xfrm>
                <a:off x="3991428" y="1014373"/>
                <a:ext cx="8403771" cy="5587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28" y="1014373"/>
                <a:ext cx="8403771" cy="5587999"/>
              </a:xfrm>
              <a:prstGeom prst="rect">
                <a:avLst/>
              </a:prstGeom>
              <a:blipFill>
                <a:blip r:embed="rId4"/>
                <a:stretch>
                  <a:fillRect t="-4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5" y="3178627"/>
            <a:ext cx="3657586" cy="2930979"/>
          </a:xfrm>
          <a:prstGeom prst="rect">
            <a:avLst/>
          </a:prstGeom>
        </p:spPr>
      </p:pic>
      <p:sp>
        <p:nvSpPr>
          <p:cNvPr id="10" name="Номер слайда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9/15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Номер слайда 3"/>
          <p:cNvSpPr txBox="1">
            <a:spLocks/>
          </p:cNvSpPr>
          <p:nvPr/>
        </p:nvSpPr>
        <p:spPr>
          <a:xfrm>
            <a:off x="-1108067" y="6310312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9. Оценка координат центра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вращающегося стола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Номер слайда 3"/>
          <p:cNvSpPr txBox="1">
            <a:spLocks/>
          </p:cNvSpPr>
          <p:nvPr/>
        </p:nvSpPr>
        <p:spPr>
          <a:xfrm>
            <a:off x="5154839" y="6310311"/>
            <a:ext cx="6076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Рисунок 10. Принцип планирования траекторий для конвейеров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774</TotalTime>
  <Words>669</Words>
  <Application>Microsoft Office PowerPoint</Application>
  <PresentationFormat>Широкоэкранный</PresentationFormat>
  <Paragraphs>158</Paragraphs>
  <Slides>22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Wingdings 2</vt:lpstr>
      <vt:lpstr>HDOfficeLightV0</vt:lpstr>
      <vt:lpstr>Робототехническая система с техническим зрением для манипуляции подвижными объектами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Робототехническая система с техническим зрением для манипуляции подвижными объектами</dc:title>
  <dc:creator>admin</dc:creator>
  <cp:lastModifiedBy>admin</cp:lastModifiedBy>
  <cp:revision>110</cp:revision>
  <cp:lastPrinted>2018-06-04T18:03:32Z</cp:lastPrinted>
  <dcterms:created xsi:type="dcterms:W3CDTF">2018-05-31T16:43:29Z</dcterms:created>
  <dcterms:modified xsi:type="dcterms:W3CDTF">2018-06-05T04:07:58Z</dcterms:modified>
</cp:coreProperties>
</file>